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56" r:id="rId5"/>
    <p:sldId id="286" r:id="rId6"/>
    <p:sldId id="258" r:id="rId7"/>
    <p:sldId id="289" r:id="rId8"/>
    <p:sldId id="287" r:id="rId9"/>
    <p:sldId id="288" r:id="rId10"/>
    <p:sldId id="291" r:id="rId11"/>
    <p:sldId id="290"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88DF634-3859-7E74-8B23-7329E78646FA}" name="Zhang Leo" initials="ZL" userId="9a74a81a0ba7148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78" d="100"/>
          <a:sy n="78" d="100"/>
        </p:scale>
        <p:origin x="642" y="5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12/2/2021</a:t>
            </a:fld>
            <a:endParaRPr lang="en-US" dirty="0"/>
          </a:p>
        </p:txBody>
      </p:sp>
      <p:sp>
        <p:nvSpPr>
          <p:cNvPr id="4" name="Footer Placeholder 3">
            <a:extLst>
              <a:ext uri="{FF2B5EF4-FFF2-40B4-BE49-F238E27FC236}">
                <a16:creationId xmlns:a16="http://schemas.microsoft.com/office/drawing/2014/main" xmlns=""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‹nº›</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g>
</file>

<file path=ppt/media/image12.jpg>
</file>

<file path=ppt/media/image2.png>
</file>

<file path=ppt/media/image3.jpg>
</file>

<file path=ppt/media/image4.jpg>
</file>

<file path=ppt/media/image5.jpg>
</file>

<file path=ppt/media/image6.jfif>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12/2/2021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‹nº›</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xmlns=""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xmlns=""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xmlns=""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xmlns=""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xmlns=""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xmlns=""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xmlns=""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xmlns=""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xmlns=""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xmlns=""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0" name="Content Placeholder 2">
            <a:extLst>
              <a:ext uri="{FF2B5EF4-FFF2-40B4-BE49-F238E27FC236}">
                <a16:creationId xmlns:a16="http://schemas.microsoft.com/office/drawing/2014/main" xmlns=""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xmlns=""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xmlns=""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xmlns=""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xmlns=""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xmlns=""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xmlns=""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xmlns=""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xmlns=""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xmlns=""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xmlns=""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xmlns=""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xmlns=""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xmlns=""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xmlns=""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13" name="Picture Placeholder 12">
            <a:extLst>
              <a:ext uri="{FF2B5EF4-FFF2-40B4-BE49-F238E27FC236}">
                <a16:creationId xmlns:a16="http://schemas.microsoft.com/office/drawing/2014/main" xmlns=""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0" name="Picture Placeholder 2">
            <a:extLst>
              <a:ext uri="{FF2B5EF4-FFF2-40B4-BE49-F238E27FC236}">
                <a16:creationId xmlns:a16="http://schemas.microsoft.com/office/drawing/2014/main" xmlns=""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xmlns=""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1" name="Text Placeholder 3">
            <a:extLst>
              <a:ext uri="{FF2B5EF4-FFF2-40B4-BE49-F238E27FC236}">
                <a16:creationId xmlns:a16="http://schemas.microsoft.com/office/drawing/2014/main" xmlns=""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xmlns=""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xmlns=""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xmlns=""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xmlns=""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xmlns=""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xmlns=""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xmlns=""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xmlns=""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xmlns=""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xmlns=""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xmlns=""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xmlns=""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xmlns=""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xmlns=""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xmlns=""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xmlns=""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xmlns=""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xmlns=""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xmlns=""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xmlns=""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xmlns=""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xmlns=""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xmlns=""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xmlns=""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xmlns=""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xmlns=""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xmlns=""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xmlns=""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xmlns=""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xmlns=""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xmlns=""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xmlns=""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xmlns=""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xmlns=""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3" name="Title 1">
            <a:extLst>
              <a:ext uri="{FF2B5EF4-FFF2-40B4-BE49-F238E27FC236}">
                <a16:creationId xmlns:a16="http://schemas.microsoft.com/office/drawing/2014/main" xmlns=""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xmlns=""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xmlns=""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xmlns=""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xmlns=""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xmlns=""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xmlns=""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xmlns=""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xmlns=""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xmlns=""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xmlns=""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xmlns=""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xmlns=""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xmlns=""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xmlns=""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xmlns=""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xmlns=""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xmlns=""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xmlns=""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xmlns=""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7" name="Text Placeholder 6">
            <a:extLst>
              <a:ext uri="{FF2B5EF4-FFF2-40B4-BE49-F238E27FC236}">
                <a16:creationId xmlns:a16="http://schemas.microsoft.com/office/drawing/2014/main" xmlns=""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0" name="Content Placeholder 2">
            <a:extLst>
              <a:ext uri="{FF2B5EF4-FFF2-40B4-BE49-F238E27FC236}">
                <a16:creationId xmlns:a16="http://schemas.microsoft.com/office/drawing/2014/main" xmlns=""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xmlns=""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xmlns=""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xmlns=""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xmlns=""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xmlns=""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xmlns=""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xmlns=""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xmlns=""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xmlns=""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xmlns=""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xmlns=""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xmlns=""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xmlns=""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‹nº›</a:t>
            </a:fld>
            <a:endParaRPr lang="en-US" noProof="0" dirty="0"/>
          </a:p>
        </p:txBody>
      </p:sp>
      <p:sp>
        <p:nvSpPr>
          <p:cNvPr id="25" name="Text Placeholder 2">
            <a:extLst>
              <a:ext uri="{FF2B5EF4-FFF2-40B4-BE49-F238E27FC236}">
                <a16:creationId xmlns:a16="http://schemas.microsoft.com/office/drawing/2014/main" xmlns=""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xmlns=""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xmlns=""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xmlns=""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xmlns=""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xmlns=""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‹nº›</a:t>
            </a:fld>
            <a:endParaRPr lang="en-US" noProof="0" dirty="0"/>
          </a:p>
        </p:txBody>
      </p:sp>
      <p:sp>
        <p:nvSpPr>
          <p:cNvPr id="5" name="Rectangle 4">
            <a:extLst>
              <a:ext uri="{FF2B5EF4-FFF2-40B4-BE49-F238E27FC236}">
                <a16:creationId xmlns:a16="http://schemas.microsoft.com/office/drawing/2014/main" xmlns=""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xmlns=""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xmlns=""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xmlns=""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xmlns=""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xmlns=""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xmlns=""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xmlns=""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xmlns=""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xmlns=""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xmlns=""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xmlns=""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xmlns=""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xmlns=""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‹nº›</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ar.wikipedia.org/wiki/%D9%82%D9%85%D8%A9_%D8%A7%D9%84%D9%88%D9%8A%D8%A8" TargetMode="External"/><Relationship Id="rId7" Type="http://schemas.openxmlformats.org/officeDocument/2006/relationships/image" Target="../media/image6.jfif"/><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BE5BF-9922-45FB-8F3F-4446D40A051B}"/>
              </a:ext>
            </a:extLst>
          </p:cNvPr>
          <p:cNvSpPr>
            <a:spLocks noGrp="1"/>
          </p:cNvSpPr>
          <p:nvPr>
            <p:ph type="ctrTitle"/>
          </p:nvPr>
        </p:nvSpPr>
        <p:spPr/>
        <p:txBody>
          <a:bodyPr/>
          <a:lstStyle/>
          <a:p>
            <a:r>
              <a:rPr lang="en-US" dirty="0"/>
              <a:t>The Last Capture</a:t>
            </a:r>
          </a:p>
        </p:txBody>
      </p:sp>
      <p:sp>
        <p:nvSpPr>
          <p:cNvPr id="3" name="Subtitle 2">
            <a:extLst>
              <a:ext uri="{FF2B5EF4-FFF2-40B4-BE49-F238E27FC236}">
                <a16:creationId xmlns:a16="http://schemas.microsoft.com/office/drawing/2014/main" xmlns="" id="{0D537F64-4C96-4AA8-BB21-E8053A3186DD}"/>
              </a:ext>
            </a:extLst>
          </p:cNvPr>
          <p:cNvSpPr>
            <a:spLocks noGrp="1"/>
          </p:cNvSpPr>
          <p:nvPr>
            <p:ph type="subTitle" idx="1"/>
          </p:nvPr>
        </p:nvSpPr>
        <p:spPr/>
        <p:txBody>
          <a:bodyPr/>
          <a:lstStyle/>
          <a:p>
            <a:pPr marL="0" indent="0">
              <a:buNone/>
            </a:pPr>
            <a:r>
              <a:rPr lang="en-US" dirty="0"/>
              <a:t>Presentation 1</a:t>
            </a:r>
          </a:p>
        </p:txBody>
      </p:sp>
      <p:sp>
        <p:nvSpPr>
          <p:cNvPr id="4" name="TextBox 3">
            <a:extLst>
              <a:ext uri="{FF2B5EF4-FFF2-40B4-BE49-F238E27FC236}">
                <a16:creationId xmlns:a16="http://schemas.microsoft.com/office/drawing/2014/main" xmlns="" id="{A6441FF4-F0C3-43BA-AE67-F804144A858B}"/>
              </a:ext>
            </a:extLst>
          </p:cNvPr>
          <p:cNvSpPr txBox="1"/>
          <p:nvPr/>
        </p:nvSpPr>
        <p:spPr>
          <a:xfrm>
            <a:off x="754348" y="5778117"/>
            <a:ext cx="4014280" cy="369332"/>
          </a:xfrm>
          <a:prstGeom prst="rect">
            <a:avLst/>
          </a:prstGeom>
          <a:noFill/>
        </p:spPr>
        <p:txBody>
          <a:bodyPr wrap="square" rtlCol="0">
            <a:spAutoFit/>
          </a:bodyPr>
          <a:lstStyle/>
          <a:p>
            <a:r>
              <a:rPr lang="en-US" dirty="0">
                <a:solidFill>
                  <a:schemeClr val="bg1"/>
                </a:solidFill>
              </a:rPr>
              <a:t>Team: Yibai Zhang &amp; Vasco </a:t>
            </a:r>
            <a:r>
              <a:rPr lang="en-US" dirty="0" err="1">
                <a:solidFill>
                  <a:schemeClr val="bg1"/>
                </a:solidFill>
              </a:rPr>
              <a:t>Pauthier</a:t>
            </a:r>
            <a:endParaRPr lang="en-GB" dirty="0">
              <a:solidFill>
                <a:schemeClr val="bg1"/>
              </a:solidFill>
            </a:endParaRPr>
          </a:p>
        </p:txBody>
      </p:sp>
      <p:pic>
        <p:nvPicPr>
          <p:cNvPr id="6" name="Picture 5" descr="Text&#10;&#10;Description automatically generated">
            <a:extLst>
              <a:ext uri="{FF2B5EF4-FFF2-40B4-BE49-F238E27FC236}">
                <a16:creationId xmlns:a16="http://schemas.microsoft.com/office/drawing/2014/main" xmlns="" id="{8597E29B-1920-4C7D-8391-93A855533BB6}"/>
              </a:ext>
            </a:extLst>
          </p:cNvPr>
          <p:cNvPicPr>
            <a:picLocks noChangeAspect="1"/>
          </p:cNvPicPr>
          <p:nvPr/>
        </p:nvPicPr>
        <p:blipFill>
          <a:blip r:embed="rId2"/>
          <a:stretch>
            <a:fillRect/>
          </a:stretch>
        </p:blipFill>
        <p:spPr>
          <a:xfrm>
            <a:off x="8561403" y="5778117"/>
            <a:ext cx="3029106" cy="520727"/>
          </a:xfrm>
          <a:prstGeom prst="rect">
            <a:avLst/>
          </a:prstGeom>
        </p:spPr>
      </p:pic>
    </p:spTree>
    <p:extLst>
      <p:ext uri="{BB962C8B-B14F-4D97-AF65-F5344CB8AC3E}">
        <p14:creationId xmlns:p14="http://schemas.microsoft.com/office/powerpoint/2010/main" val="394693459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07865F-05F8-4F93-A471-437A5C1C07E5}"/>
              </a:ext>
            </a:extLst>
          </p:cNvPr>
          <p:cNvSpPr>
            <a:spLocks noGrp="1"/>
          </p:cNvSpPr>
          <p:nvPr>
            <p:ph type="title"/>
          </p:nvPr>
        </p:nvSpPr>
        <p:spPr/>
        <p:txBody>
          <a:bodyPr/>
          <a:lstStyle/>
          <a:p>
            <a:r>
              <a:rPr lang="en-US" dirty="0"/>
              <a:t>Client – Web Summit</a:t>
            </a:r>
            <a:endParaRPr lang="en-GB" dirty="0"/>
          </a:p>
        </p:txBody>
      </p:sp>
      <p:sp>
        <p:nvSpPr>
          <p:cNvPr id="3" name="Slide Number Placeholder 2">
            <a:extLst>
              <a:ext uri="{FF2B5EF4-FFF2-40B4-BE49-F238E27FC236}">
                <a16:creationId xmlns:a16="http://schemas.microsoft.com/office/drawing/2014/main" xmlns="" id="{5D189C62-5B3B-4A8C-8752-B9A5398F6083}"/>
              </a:ext>
            </a:extLst>
          </p:cNvPr>
          <p:cNvSpPr>
            <a:spLocks noGrp="1"/>
          </p:cNvSpPr>
          <p:nvPr>
            <p:ph type="sldNum" sz="quarter" idx="12"/>
          </p:nvPr>
        </p:nvSpPr>
        <p:spPr/>
        <p:txBody>
          <a:bodyPr/>
          <a:lstStyle/>
          <a:p>
            <a:fld id="{C263D6C4-4840-40CC-AC84-17E24B3B7BDE}" type="slidenum">
              <a:rPr lang="en-US" noProof="0" smtClean="0"/>
              <a:pPr/>
              <a:t>2</a:t>
            </a:fld>
            <a:endParaRPr lang="en-US" noProof="0" dirty="0"/>
          </a:p>
        </p:txBody>
      </p:sp>
      <p:sp>
        <p:nvSpPr>
          <p:cNvPr id="4" name="Text Placeholder 3">
            <a:extLst>
              <a:ext uri="{FF2B5EF4-FFF2-40B4-BE49-F238E27FC236}">
                <a16:creationId xmlns:a16="http://schemas.microsoft.com/office/drawing/2014/main" xmlns="" id="{83C3B2B1-C91C-4275-8C85-CDBFEBF09D39}"/>
              </a:ext>
            </a:extLst>
          </p:cNvPr>
          <p:cNvSpPr>
            <a:spLocks noGrp="1"/>
          </p:cNvSpPr>
          <p:nvPr>
            <p:ph type="body" sz="quarter" idx="13"/>
          </p:nvPr>
        </p:nvSpPr>
        <p:spPr>
          <a:xfrm>
            <a:off x="366679" y="1177913"/>
            <a:ext cx="6718300" cy="676827"/>
          </a:xfrm>
        </p:spPr>
        <p:txBody>
          <a:bodyPr/>
          <a:lstStyle/>
          <a:p>
            <a:r>
              <a:rPr lang="en-US" dirty="0"/>
              <a:t>Web Summit is an annual technology conference held in Lisbon, Portugal, considered the largest tech event in the world.</a:t>
            </a:r>
            <a:endParaRPr lang="en-GB" dirty="0"/>
          </a:p>
        </p:txBody>
      </p:sp>
      <p:pic>
        <p:nvPicPr>
          <p:cNvPr id="6" name="Picture 5" descr="Icon&#10;&#10;Description automatically generated">
            <a:extLst>
              <a:ext uri="{FF2B5EF4-FFF2-40B4-BE49-F238E27FC236}">
                <a16:creationId xmlns:a16="http://schemas.microsoft.com/office/drawing/2014/main" xmlns="" id="{3A42215B-BAB6-4F30-8C0C-FFEE68A19595}"/>
              </a:ext>
            </a:extLst>
          </p:cNvPr>
          <p:cNvPicPr>
            <a:picLocks noChangeAspect="1"/>
          </p:cNvPicPr>
          <p:nvPr/>
        </p:nvPicPr>
        <p:blipFill>
          <a:blip r:embed="rId2">
            <a:extLst>
              <a:ext uri="{837473B0-CC2E-450A-ABE3-18F120FF3D39}">
                <a1611:picAttrSrcUrl xmlns:a1611="http://schemas.microsoft.com/office/drawing/2016/11/main" xmlns="" r:id="rId3"/>
              </a:ext>
            </a:extLst>
          </a:blip>
          <a:stretch>
            <a:fillRect/>
          </a:stretch>
        </p:blipFill>
        <p:spPr>
          <a:xfrm>
            <a:off x="7281993" y="76289"/>
            <a:ext cx="4173407" cy="2004333"/>
          </a:xfrm>
          <a:prstGeom prst="rect">
            <a:avLst/>
          </a:prstGeom>
        </p:spPr>
      </p:pic>
      <p:pic>
        <p:nvPicPr>
          <p:cNvPr id="13" name="Picture 12" descr="A picture containing person, indoor, person, ceiling&#10;&#10;Description automatically generated">
            <a:extLst>
              <a:ext uri="{FF2B5EF4-FFF2-40B4-BE49-F238E27FC236}">
                <a16:creationId xmlns:a16="http://schemas.microsoft.com/office/drawing/2014/main" xmlns="" id="{0A519B01-6274-42D7-91CF-E15FE38AE06C}"/>
              </a:ext>
            </a:extLst>
          </p:cNvPr>
          <p:cNvPicPr>
            <a:picLocks noChangeAspect="1"/>
          </p:cNvPicPr>
          <p:nvPr/>
        </p:nvPicPr>
        <p:blipFill>
          <a:blip r:embed="rId4"/>
          <a:stretch>
            <a:fillRect/>
          </a:stretch>
        </p:blipFill>
        <p:spPr>
          <a:xfrm>
            <a:off x="6051550" y="4324646"/>
            <a:ext cx="4532208" cy="2266105"/>
          </a:xfrm>
          <a:prstGeom prst="rect">
            <a:avLst/>
          </a:prstGeom>
        </p:spPr>
      </p:pic>
      <p:pic>
        <p:nvPicPr>
          <p:cNvPr id="17" name="Picture 16" descr="A picture containing person&#10;&#10;Description automatically generated">
            <a:extLst>
              <a:ext uri="{FF2B5EF4-FFF2-40B4-BE49-F238E27FC236}">
                <a16:creationId xmlns:a16="http://schemas.microsoft.com/office/drawing/2014/main" xmlns="" id="{3B74FEFF-3637-42FA-8818-62AF7FCC34CB}"/>
              </a:ext>
            </a:extLst>
          </p:cNvPr>
          <p:cNvPicPr>
            <a:picLocks noChangeAspect="1"/>
          </p:cNvPicPr>
          <p:nvPr/>
        </p:nvPicPr>
        <p:blipFill>
          <a:blip r:embed="rId5"/>
          <a:stretch>
            <a:fillRect/>
          </a:stretch>
        </p:blipFill>
        <p:spPr>
          <a:xfrm rot="20118320">
            <a:off x="5327802" y="2594985"/>
            <a:ext cx="2965915" cy="1976782"/>
          </a:xfrm>
          <a:prstGeom prst="rect">
            <a:avLst/>
          </a:prstGeom>
        </p:spPr>
      </p:pic>
      <p:pic>
        <p:nvPicPr>
          <p:cNvPr id="11" name="Picture 10" descr="A person standing in front of a wall with a sign on it&#10;&#10;Description automatically generated with low confidence">
            <a:extLst>
              <a:ext uri="{FF2B5EF4-FFF2-40B4-BE49-F238E27FC236}">
                <a16:creationId xmlns:a16="http://schemas.microsoft.com/office/drawing/2014/main" xmlns="" id="{191DDDA1-1998-4EDA-9E1F-741EF78A8880}"/>
              </a:ext>
            </a:extLst>
          </p:cNvPr>
          <p:cNvPicPr>
            <a:picLocks noChangeAspect="1"/>
          </p:cNvPicPr>
          <p:nvPr/>
        </p:nvPicPr>
        <p:blipFill>
          <a:blip r:embed="rId6"/>
          <a:stretch>
            <a:fillRect/>
          </a:stretch>
        </p:blipFill>
        <p:spPr>
          <a:xfrm>
            <a:off x="8642431" y="2547258"/>
            <a:ext cx="3342989" cy="1880431"/>
          </a:xfrm>
          <a:prstGeom prst="rect">
            <a:avLst/>
          </a:prstGeom>
        </p:spPr>
      </p:pic>
      <p:pic>
        <p:nvPicPr>
          <p:cNvPr id="9" name="Picture 8" descr="A person standing next to a person in a garment&#10;&#10;Description automatically generated with medium confidence">
            <a:extLst>
              <a:ext uri="{FF2B5EF4-FFF2-40B4-BE49-F238E27FC236}">
                <a16:creationId xmlns:a16="http://schemas.microsoft.com/office/drawing/2014/main" xmlns="" id="{A0BA80FD-A3B1-4E21-B13A-C3560A10EA2F}"/>
              </a:ext>
            </a:extLst>
          </p:cNvPr>
          <p:cNvPicPr>
            <a:picLocks noChangeAspect="1"/>
          </p:cNvPicPr>
          <p:nvPr/>
        </p:nvPicPr>
        <p:blipFill>
          <a:blip r:embed="rId7"/>
          <a:stretch>
            <a:fillRect/>
          </a:stretch>
        </p:blipFill>
        <p:spPr>
          <a:xfrm>
            <a:off x="355698" y="2341788"/>
            <a:ext cx="5364126" cy="3746508"/>
          </a:xfrm>
          <a:prstGeom prst="rect">
            <a:avLst/>
          </a:prstGeom>
        </p:spPr>
      </p:pic>
    </p:spTree>
    <p:extLst>
      <p:ext uri="{BB962C8B-B14F-4D97-AF65-F5344CB8AC3E}">
        <p14:creationId xmlns:p14="http://schemas.microsoft.com/office/powerpoint/2010/main" val="3229286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7875C19A-1AAE-476A-A316-A2CF92D763D3}"/>
              </a:ext>
            </a:extLst>
          </p:cNvPr>
          <p:cNvSpPr>
            <a:spLocks noGrp="1"/>
          </p:cNvSpPr>
          <p:nvPr>
            <p:ph type="title"/>
          </p:nvPr>
        </p:nvSpPr>
        <p:spPr/>
        <p:txBody>
          <a:bodyPr/>
          <a:lstStyle/>
          <a:p>
            <a:r>
              <a:rPr lang="" smtClean="0"/>
              <a:t>I</a:t>
            </a:r>
            <a:endParaRPr lang="en-US" dirty="0"/>
          </a:p>
        </p:txBody>
      </p:sp>
      <p:sp>
        <p:nvSpPr>
          <p:cNvPr id="2" name="Slide Number Placeholder 1">
            <a:extLst>
              <a:ext uri="{FF2B5EF4-FFF2-40B4-BE49-F238E27FC236}">
                <a16:creationId xmlns:a16="http://schemas.microsoft.com/office/drawing/2014/main" xmlns="" id="{BE9800F6-D571-48C4-8466-12AA1ADB6599}"/>
              </a:ext>
            </a:extLst>
          </p:cNvPr>
          <p:cNvSpPr>
            <a:spLocks noGrp="1"/>
          </p:cNvSpPr>
          <p:nvPr>
            <p:ph type="sldNum" sz="quarter" idx="12"/>
          </p:nvPr>
        </p:nvSpPr>
        <p:spPr/>
        <p:txBody>
          <a:bodyPr/>
          <a:lstStyle/>
          <a:p>
            <a:fld id="{C263D6C4-4840-40CC-AC84-17E24B3B7BDE}" type="slidenum">
              <a:rPr lang="en-US" smtClean="0"/>
              <a:pPr/>
              <a:t>3</a:t>
            </a:fld>
            <a:endParaRPr lang="en-US" dirty="0"/>
          </a:p>
        </p:txBody>
      </p:sp>
      <p:pic>
        <p:nvPicPr>
          <p:cNvPr id="14" name="Picture 13">
            <a:extLst>
              <a:ext uri="{FF2B5EF4-FFF2-40B4-BE49-F238E27FC236}">
                <a16:creationId xmlns:a16="http://schemas.microsoft.com/office/drawing/2014/main" xmlns="" id="{A81F18C5-910D-4F40-AFB1-DD3689D0AA84}"/>
              </a:ext>
            </a:extLst>
          </p:cNvPr>
          <p:cNvPicPr>
            <a:picLocks noChangeAspect="1"/>
          </p:cNvPicPr>
          <p:nvPr/>
        </p:nvPicPr>
        <p:blipFill>
          <a:blip r:embed="rId2"/>
          <a:stretch>
            <a:fillRect/>
          </a:stretch>
        </p:blipFill>
        <p:spPr>
          <a:xfrm>
            <a:off x="874335" y="1562922"/>
            <a:ext cx="3262008" cy="244591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6" name="Picture 15" descr="A picture containing indoor&#10;&#10;Description automatically generated">
            <a:extLst>
              <a:ext uri="{FF2B5EF4-FFF2-40B4-BE49-F238E27FC236}">
                <a16:creationId xmlns:a16="http://schemas.microsoft.com/office/drawing/2014/main" xmlns="" id="{7A25F736-5263-4508-8FEF-DB4F38EFC733}"/>
              </a:ext>
            </a:extLst>
          </p:cNvPr>
          <p:cNvPicPr>
            <a:picLocks noChangeAspect="1"/>
          </p:cNvPicPr>
          <p:nvPr/>
        </p:nvPicPr>
        <p:blipFill>
          <a:blip r:embed="rId3"/>
          <a:stretch>
            <a:fillRect/>
          </a:stretch>
        </p:blipFill>
        <p:spPr>
          <a:xfrm>
            <a:off x="319652" y="4534589"/>
            <a:ext cx="4543756" cy="224989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7" name="TextBox 16">
            <a:extLst>
              <a:ext uri="{FF2B5EF4-FFF2-40B4-BE49-F238E27FC236}">
                <a16:creationId xmlns:a16="http://schemas.microsoft.com/office/drawing/2014/main" xmlns="" id="{AD167766-9616-4863-83A3-54A0337548FF}"/>
              </a:ext>
            </a:extLst>
          </p:cNvPr>
          <p:cNvSpPr txBox="1"/>
          <p:nvPr/>
        </p:nvSpPr>
        <p:spPr>
          <a:xfrm>
            <a:off x="2015462" y="4060976"/>
            <a:ext cx="979755" cy="369332"/>
          </a:xfrm>
          <a:prstGeom prst="rect">
            <a:avLst/>
          </a:prstGeom>
          <a:noFill/>
        </p:spPr>
        <p:txBody>
          <a:bodyPr wrap="none" rtlCol="0">
            <a:spAutoFit/>
          </a:bodyPr>
          <a:lstStyle/>
          <a:p>
            <a:r>
              <a:rPr lang="en-US" dirty="0">
                <a:solidFill>
                  <a:schemeClr val="bg1"/>
                </a:solidFill>
              </a:rPr>
              <a:t>Portal 2</a:t>
            </a:r>
            <a:endParaRPr lang="en-GB" dirty="0">
              <a:solidFill>
                <a:schemeClr val="bg1"/>
              </a:solidFill>
            </a:endParaRPr>
          </a:p>
        </p:txBody>
      </p:sp>
      <p:sp>
        <p:nvSpPr>
          <p:cNvPr id="20" name="TextBox 19">
            <a:extLst>
              <a:ext uri="{FF2B5EF4-FFF2-40B4-BE49-F238E27FC236}">
                <a16:creationId xmlns:a16="http://schemas.microsoft.com/office/drawing/2014/main" xmlns="" id="{9ABA40C1-8F89-41DC-AD29-C1EA84235F44}"/>
              </a:ext>
            </a:extLst>
          </p:cNvPr>
          <p:cNvSpPr txBox="1"/>
          <p:nvPr/>
        </p:nvSpPr>
        <p:spPr>
          <a:xfrm>
            <a:off x="1684871" y="1351262"/>
            <a:ext cx="1813317" cy="369332"/>
          </a:xfrm>
          <a:prstGeom prst="rect">
            <a:avLst/>
          </a:prstGeom>
          <a:noFill/>
        </p:spPr>
        <p:txBody>
          <a:bodyPr wrap="none" rtlCol="0">
            <a:spAutoFit/>
          </a:bodyPr>
          <a:lstStyle/>
          <a:p>
            <a:r>
              <a:rPr lang="en-US" dirty="0">
                <a:solidFill>
                  <a:schemeClr val="bg1"/>
                </a:solidFill>
              </a:rPr>
              <a:t>Human Fall Flat</a:t>
            </a:r>
            <a:endParaRPr lang="en-GB" dirty="0">
              <a:solidFill>
                <a:schemeClr val="bg1"/>
              </a:solidFill>
            </a:endParaRPr>
          </a:p>
        </p:txBody>
      </p:sp>
      <p:pic>
        <p:nvPicPr>
          <p:cNvPr id="12" name="Picture 11" descr="An empty office with desks&#10;&#10;Description automatically generated with low confidence">
            <a:extLst>
              <a:ext uri="{FF2B5EF4-FFF2-40B4-BE49-F238E27FC236}">
                <a16:creationId xmlns:a16="http://schemas.microsoft.com/office/drawing/2014/main" xmlns="" id="{BD45EE56-45AF-4CAB-BDA7-35896E85E592}"/>
              </a:ext>
            </a:extLst>
          </p:cNvPr>
          <p:cNvPicPr>
            <a:picLocks noChangeAspect="1"/>
          </p:cNvPicPr>
          <p:nvPr/>
        </p:nvPicPr>
        <p:blipFill>
          <a:blip r:embed="rId4"/>
          <a:stretch>
            <a:fillRect/>
          </a:stretch>
        </p:blipFill>
        <p:spPr>
          <a:xfrm>
            <a:off x="4583081" y="1637534"/>
            <a:ext cx="7459762" cy="466235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1" name="TextBox 20">
            <a:extLst>
              <a:ext uri="{FF2B5EF4-FFF2-40B4-BE49-F238E27FC236}">
                <a16:creationId xmlns:a16="http://schemas.microsoft.com/office/drawing/2014/main" xmlns="" id="{EA41AC71-148D-46A1-9B7B-B1E537A7DBB7}"/>
              </a:ext>
            </a:extLst>
          </p:cNvPr>
          <p:cNvSpPr txBox="1"/>
          <p:nvPr/>
        </p:nvSpPr>
        <p:spPr>
          <a:xfrm>
            <a:off x="4914059" y="1173329"/>
            <a:ext cx="2274982" cy="369332"/>
          </a:xfrm>
          <a:prstGeom prst="rect">
            <a:avLst/>
          </a:prstGeom>
          <a:noFill/>
        </p:spPr>
        <p:txBody>
          <a:bodyPr wrap="none" rtlCol="0">
            <a:spAutoFit/>
          </a:bodyPr>
          <a:lstStyle/>
          <a:p>
            <a:r>
              <a:rPr lang="en-US" dirty="0">
                <a:solidFill>
                  <a:schemeClr val="bg1"/>
                </a:solidFill>
              </a:rPr>
              <a:t>The Stanley Parable</a:t>
            </a:r>
            <a:endParaRPr lang="en-GB" dirty="0">
              <a:solidFill>
                <a:schemeClr val="bg1"/>
              </a:solidFill>
            </a:endParaRPr>
          </a:p>
        </p:txBody>
      </p:sp>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CFA162-89F4-4946-9CE1-833102E88494}"/>
              </a:ext>
            </a:extLst>
          </p:cNvPr>
          <p:cNvSpPr>
            <a:spLocks noGrp="1"/>
          </p:cNvSpPr>
          <p:nvPr>
            <p:ph type="title"/>
          </p:nvPr>
        </p:nvSpPr>
        <p:spPr>
          <a:xfrm>
            <a:off x="673682" y="2634014"/>
            <a:ext cx="11214100" cy="535531"/>
          </a:xfrm>
        </p:spPr>
        <p:txBody>
          <a:bodyPr/>
          <a:lstStyle/>
          <a:p>
            <a:r>
              <a:rPr lang="en-US" dirty="0"/>
              <a:t>Story</a:t>
            </a:r>
            <a:endParaRPr lang="en-GB" dirty="0"/>
          </a:p>
        </p:txBody>
      </p:sp>
      <p:sp>
        <p:nvSpPr>
          <p:cNvPr id="3" name="Slide Number Placeholder 2">
            <a:extLst>
              <a:ext uri="{FF2B5EF4-FFF2-40B4-BE49-F238E27FC236}">
                <a16:creationId xmlns:a16="http://schemas.microsoft.com/office/drawing/2014/main" xmlns="" id="{96C4C12D-56F3-4C20-961B-8041EB9D2C88}"/>
              </a:ext>
            </a:extLst>
          </p:cNvPr>
          <p:cNvSpPr>
            <a:spLocks noGrp="1"/>
          </p:cNvSpPr>
          <p:nvPr>
            <p:ph type="sldNum" sz="quarter" idx="12"/>
          </p:nvPr>
        </p:nvSpPr>
        <p:spPr/>
        <p:txBody>
          <a:bodyPr/>
          <a:lstStyle/>
          <a:p>
            <a:fld id="{C263D6C4-4840-40CC-AC84-17E24B3B7BDE}" type="slidenum">
              <a:rPr lang="en-US" noProof="0" smtClean="0"/>
              <a:pPr/>
              <a:t>4</a:t>
            </a:fld>
            <a:endParaRPr lang="en-US" noProof="0" dirty="0"/>
          </a:p>
        </p:txBody>
      </p:sp>
      <p:sp>
        <p:nvSpPr>
          <p:cNvPr id="4" name="Text Placeholder 3">
            <a:extLst>
              <a:ext uri="{FF2B5EF4-FFF2-40B4-BE49-F238E27FC236}">
                <a16:creationId xmlns:a16="http://schemas.microsoft.com/office/drawing/2014/main" xmlns="" id="{C04DF1C8-CDA5-4DFE-B461-FB7971F23735}"/>
              </a:ext>
            </a:extLst>
          </p:cNvPr>
          <p:cNvSpPr>
            <a:spLocks noGrp="1"/>
          </p:cNvSpPr>
          <p:nvPr>
            <p:ph type="body" sz="quarter" idx="13"/>
          </p:nvPr>
        </p:nvSpPr>
        <p:spPr>
          <a:xfrm>
            <a:off x="444499" y="1625386"/>
            <a:ext cx="8399353" cy="796728"/>
          </a:xfrm>
        </p:spPr>
        <p:txBody>
          <a:bodyPr/>
          <a:lstStyle/>
          <a:p>
            <a:r>
              <a:rPr lang="en-US" dirty="0"/>
              <a:t>Reporter (main character, player control)</a:t>
            </a:r>
          </a:p>
          <a:p>
            <a:r>
              <a:rPr lang="en-US" dirty="0"/>
              <a:t>Newly developed AI Robot Prototype (enemy, chaser, malfunction ---&gt; friend, protector)</a:t>
            </a:r>
            <a:endParaRPr lang="en-GB" dirty="0"/>
          </a:p>
        </p:txBody>
      </p:sp>
      <p:sp>
        <p:nvSpPr>
          <p:cNvPr id="5" name="Title 1">
            <a:extLst>
              <a:ext uri="{FF2B5EF4-FFF2-40B4-BE49-F238E27FC236}">
                <a16:creationId xmlns:a16="http://schemas.microsoft.com/office/drawing/2014/main" xmlns="" id="{F505732C-9641-4058-B81D-816AE5E5AA3D}"/>
              </a:ext>
            </a:extLst>
          </p:cNvPr>
          <p:cNvSpPr txBox="1">
            <a:spLocks/>
          </p:cNvSpPr>
          <p:nvPr/>
        </p:nvSpPr>
        <p:spPr>
          <a:xfrm>
            <a:off x="596900" y="6953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US" dirty="0"/>
              <a:t>Character</a:t>
            </a:r>
          </a:p>
        </p:txBody>
      </p:sp>
      <p:sp>
        <p:nvSpPr>
          <p:cNvPr id="7" name="Text Placeholder 3">
            <a:extLst>
              <a:ext uri="{FF2B5EF4-FFF2-40B4-BE49-F238E27FC236}">
                <a16:creationId xmlns:a16="http://schemas.microsoft.com/office/drawing/2014/main" xmlns="" id="{C014F7E2-FB5B-4885-9030-BF0725F101BA}"/>
              </a:ext>
            </a:extLst>
          </p:cNvPr>
          <p:cNvSpPr txBox="1">
            <a:spLocks/>
          </p:cNvSpPr>
          <p:nvPr/>
        </p:nvSpPr>
        <p:spPr>
          <a:xfrm>
            <a:off x="444499" y="3381445"/>
            <a:ext cx="8399353" cy="796728"/>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600"/>
              </a:spcBef>
              <a:spcAft>
                <a:spcPts val="400"/>
              </a:spcAft>
              <a:buClr>
                <a:schemeClr val="accent2"/>
              </a:buClr>
              <a:buFont typeface="Arial" panose="020B0604020202020204" pitchFamily="34" charset="0"/>
              <a:buChar char="•"/>
              <a:defRPr sz="1600" kern="1200">
                <a:solidFill>
                  <a:schemeClr val="bg1"/>
                </a:solidFill>
                <a:latin typeface="+mn-lt"/>
                <a:ea typeface="+mn-ea"/>
                <a:cs typeface="Arial" panose="020B0604020202020204" pitchFamily="34" charset="0"/>
              </a:defRPr>
            </a:lvl1pPr>
            <a:lvl2pPr marL="685800" indent="-228600" algn="l" defTabSz="914400" rtl="0" eaLnBrk="1" latinLnBrk="0" hangingPunct="1">
              <a:lnSpc>
                <a:spcPct val="100000"/>
              </a:lnSpc>
              <a:spcBef>
                <a:spcPts val="600"/>
              </a:spcBef>
              <a:spcAft>
                <a:spcPts val="400"/>
              </a:spcAft>
              <a:buClr>
                <a:schemeClr val="accent2"/>
              </a:buClr>
              <a:buFont typeface="Arial" panose="020B0604020202020204" pitchFamily="34" charset="0"/>
              <a:buChar char="•"/>
              <a:defRPr sz="1400" kern="1200">
                <a:solidFill>
                  <a:schemeClr val="bg1"/>
                </a:solidFill>
                <a:latin typeface="+mn-lt"/>
                <a:ea typeface="+mn-ea"/>
                <a:cs typeface="Arial" panose="020B0604020202020204" pitchFamily="34" charset="0"/>
              </a:defRPr>
            </a:lvl2pPr>
            <a:lvl3pPr marL="1143000" indent="-228600" algn="l" defTabSz="914400" rtl="0" eaLnBrk="1" latinLnBrk="0" hangingPunct="1">
              <a:lnSpc>
                <a:spcPct val="100000"/>
              </a:lnSpc>
              <a:spcBef>
                <a:spcPts val="600"/>
              </a:spcBef>
              <a:spcAft>
                <a:spcPts val="400"/>
              </a:spcAft>
              <a:buClr>
                <a:schemeClr val="accent2"/>
              </a:buClr>
              <a:buFont typeface="Arial" panose="020B0604020202020204" pitchFamily="34" charset="0"/>
              <a:buChar char="•"/>
              <a:defRPr sz="1200" kern="1200">
                <a:solidFill>
                  <a:schemeClr val="bg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4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4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Reporter is late for the web summit event, he need to go there quickly. But the power is shut down, he needs to find the power room to reboot it first. On the way, there is a dangerous robot chasing him but turns to a protector in the end…</a:t>
            </a:r>
            <a:endParaRPr lang="en-GB" dirty="0"/>
          </a:p>
        </p:txBody>
      </p:sp>
    </p:spTree>
    <p:extLst>
      <p:ext uri="{BB962C8B-B14F-4D97-AF65-F5344CB8AC3E}">
        <p14:creationId xmlns:p14="http://schemas.microsoft.com/office/powerpoint/2010/main" val="1397998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27615B-87C6-4AE0-A60D-A973AFF5414A}"/>
              </a:ext>
            </a:extLst>
          </p:cNvPr>
          <p:cNvSpPr>
            <a:spLocks noGrp="1"/>
          </p:cNvSpPr>
          <p:nvPr>
            <p:ph type="title"/>
          </p:nvPr>
        </p:nvSpPr>
        <p:spPr/>
        <p:txBody>
          <a:bodyPr/>
          <a:lstStyle/>
          <a:p>
            <a:r>
              <a:rPr lang="en-US" dirty="0"/>
              <a:t>Map Sketch Idea 1 &amp; 2</a:t>
            </a:r>
            <a:endParaRPr lang="en-GB" dirty="0"/>
          </a:p>
        </p:txBody>
      </p:sp>
      <p:sp>
        <p:nvSpPr>
          <p:cNvPr id="3" name="Slide Number Placeholder 2">
            <a:extLst>
              <a:ext uri="{FF2B5EF4-FFF2-40B4-BE49-F238E27FC236}">
                <a16:creationId xmlns:a16="http://schemas.microsoft.com/office/drawing/2014/main" xmlns="" id="{B0659744-CE48-488B-BB6B-AA82DF8BFDE5}"/>
              </a:ext>
            </a:extLst>
          </p:cNvPr>
          <p:cNvSpPr>
            <a:spLocks noGrp="1"/>
          </p:cNvSpPr>
          <p:nvPr>
            <p:ph type="sldNum" sz="quarter" idx="12"/>
          </p:nvPr>
        </p:nvSpPr>
        <p:spPr/>
        <p:txBody>
          <a:bodyPr/>
          <a:lstStyle/>
          <a:p>
            <a:fld id="{C263D6C4-4840-40CC-AC84-17E24B3B7BDE}" type="slidenum">
              <a:rPr lang="en-US" noProof="0" smtClean="0"/>
              <a:pPr/>
              <a:t>5</a:t>
            </a:fld>
            <a:endParaRPr lang="en-US" noProof="0" dirty="0"/>
          </a:p>
        </p:txBody>
      </p:sp>
      <p:pic>
        <p:nvPicPr>
          <p:cNvPr id="6" name="Picture 5" descr="A picture containing diagram&#10;&#10;Description automatically generated">
            <a:extLst>
              <a:ext uri="{FF2B5EF4-FFF2-40B4-BE49-F238E27FC236}">
                <a16:creationId xmlns:a16="http://schemas.microsoft.com/office/drawing/2014/main" xmlns="" id="{C3023872-CBB7-4998-9A7D-A53CE080DCEB}"/>
              </a:ext>
            </a:extLst>
          </p:cNvPr>
          <p:cNvPicPr>
            <a:picLocks noChangeAspect="1"/>
          </p:cNvPicPr>
          <p:nvPr/>
        </p:nvPicPr>
        <p:blipFill rotWithShape="1">
          <a:blip r:embed="rId2"/>
          <a:srcRect l="25541" t="7416" r="24095" b="-127"/>
          <a:stretch/>
        </p:blipFill>
        <p:spPr>
          <a:xfrm>
            <a:off x="756534" y="1348819"/>
            <a:ext cx="4065894" cy="49078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Diagram&#10;&#10;Description automatically generated">
            <a:extLst>
              <a:ext uri="{FF2B5EF4-FFF2-40B4-BE49-F238E27FC236}">
                <a16:creationId xmlns:a16="http://schemas.microsoft.com/office/drawing/2014/main" xmlns="" id="{CACBE13D-A23E-4337-BEAC-119E012DB1B3}"/>
              </a:ext>
            </a:extLst>
          </p:cNvPr>
          <p:cNvPicPr>
            <a:picLocks noChangeAspect="1"/>
          </p:cNvPicPr>
          <p:nvPr/>
        </p:nvPicPr>
        <p:blipFill rotWithShape="1">
          <a:blip r:embed="rId3"/>
          <a:srcRect l="15656" t="18400" r="7222" b="3431"/>
          <a:stretch/>
        </p:blipFill>
        <p:spPr>
          <a:xfrm>
            <a:off x="5245584" y="1348401"/>
            <a:ext cx="6413015" cy="48716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23316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27615B-87C6-4AE0-A60D-A973AFF5414A}"/>
              </a:ext>
            </a:extLst>
          </p:cNvPr>
          <p:cNvSpPr>
            <a:spLocks noGrp="1"/>
          </p:cNvSpPr>
          <p:nvPr>
            <p:ph type="title"/>
          </p:nvPr>
        </p:nvSpPr>
        <p:spPr/>
        <p:txBody>
          <a:bodyPr/>
          <a:lstStyle/>
          <a:p>
            <a:r>
              <a:rPr lang="en-US" dirty="0"/>
              <a:t>Map Sketch Idea 3 - final </a:t>
            </a:r>
            <a:endParaRPr lang="en-GB" dirty="0"/>
          </a:p>
        </p:txBody>
      </p:sp>
      <p:sp>
        <p:nvSpPr>
          <p:cNvPr id="3" name="Slide Number Placeholder 2">
            <a:extLst>
              <a:ext uri="{FF2B5EF4-FFF2-40B4-BE49-F238E27FC236}">
                <a16:creationId xmlns:a16="http://schemas.microsoft.com/office/drawing/2014/main" xmlns="" id="{B0659744-CE48-488B-BB6B-AA82DF8BFDE5}"/>
              </a:ext>
            </a:extLst>
          </p:cNvPr>
          <p:cNvSpPr>
            <a:spLocks noGrp="1"/>
          </p:cNvSpPr>
          <p:nvPr>
            <p:ph type="sldNum" sz="quarter" idx="12"/>
          </p:nvPr>
        </p:nvSpPr>
        <p:spPr/>
        <p:txBody>
          <a:bodyPr/>
          <a:lstStyle/>
          <a:p>
            <a:fld id="{C263D6C4-4840-40CC-AC84-17E24B3B7BDE}" type="slidenum">
              <a:rPr lang="en-US" noProof="0" smtClean="0"/>
              <a:pPr/>
              <a:t>6</a:t>
            </a:fld>
            <a:endParaRPr lang="en-US" noProof="0" dirty="0"/>
          </a:p>
        </p:txBody>
      </p:sp>
      <p:pic>
        <p:nvPicPr>
          <p:cNvPr id="9" name="Picture 8" descr="A picture containing text, whiteboard&#10;&#10;Description automatically generated">
            <a:extLst>
              <a:ext uri="{FF2B5EF4-FFF2-40B4-BE49-F238E27FC236}">
                <a16:creationId xmlns:a16="http://schemas.microsoft.com/office/drawing/2014/main" xmlns="" id="{E1974C7A-301D-445E-AABC-C896D96E2BAE}"/>
              </a:ext>
            </a:extLst>
          </p:cNvPr>
          <p:cNvPicPr>
            <a:picLocks noChangeAspect="1"/>
          </p:cNvPicPr>
          <p:nvPr/>
        </p:nvPicPr>
        <p:blipFill>
          <a:blip r:embed="rId2"/>
          <a:stretch>
            <a:fillRect/>
          </a:stretch>
        </p:blipFill>
        <p:spPr>
          <a:xfrm>
            <a:off x="212587" y="1373372"/>
            <a:ext cx="7861785" cy="51772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0" name="Title 1">
            <a:extLst>
              <a:ext uri="{FF2B5EF4-FFF2-40B4-BE49-F238E27FC236}">
                <a16:creationId xmlns:a16="http://schemas.microsoft.com/office/drawing/2014/main" xmlns="" id="{EDE0A440-A40F-45A0-89C8-5B0370C7AFF6}"/>
              </a:ext>
            </a:extLst>
          </p:cNvPr>
          <p:cNvSpPr txBox="1">
            <a:spLocks/>
          </p:cNvSpPr>
          <p:nvPr/>
        </p:nvSpPr>
        <p:spPr>
          <a:xfrm>
            <a:off x="8023377" y="586070"/>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mj-lt"/>
                <a:ea typeface="+mj-ea"/>
                <a:cs typeface="+mj-cs"/>
              </a:defRPr>
            </a:lvl1pPr>
          </a:lstStyle>
          <a:p>
            <a:r>
              <a:rPr lang="en-US" dirty="0"/>
              <a:t>Main Actions &amp; Events</a:t>
            </a:r>
          </a:p>
        </p:txBody>
      </p:sp>
      <p:sp>
        <p:nvSpPr>
          <p:cNvPr id="14" name="TextBox 13">
            <a:extLst>
              <a:ext uri="{FF2B5EF4-FFF2-40B4-BE49-F238E27FC236}">
                <a16:creationId xmlns:a16="http://schemas.microsoft.com/office/drawing/2014/main" xmlns="" id="{BDB9A058-94EE-4463-8B75-4BAA7403C31B}"/>
              </a:ext>
            </a:extLst>
          </p:cNvPr>
          <p:cNvSpPr txBox="1"/>
          <p:nvPr/>
        </p:nvSpPr>
        <p:spPr>
          <a:xfrm>
            <a:off x="8195102" y="1361744"/>
            <a:ext cx="4175802" cy="5078313"/>
          </a:xfrm>
          <a:prstGeom prst="rect">
            <a:avLst/>
          </a:prstGeom>
          <a:noFill/>
        </p:spPr>
        <p:txBody>
          <a:bodyPr wrap="square" rtlCol="0">
            <a:spAutoFit/>
          </a:bodyPr>
          <a:lstStyle/>
          <a:p>
            <a:pPr marL="342900" indent="-342900">
              <a:buAutoNum type="arabicPeriod"/>
            </a:pPr>
            <a:r>
              <a:rPr lang="en-US" dirty="0">
                <a:solidFill>
                  <a:schemeClr val="bg1"/>
                </a:solidFill>
              </a:rPr>
              <a:t>Find battery for camera.</a:t>
            </a:r>
          </a:p>
          <a:p>
            <a:pPr marL="342900" indent="-342900">
              <a:buAutoNum type="arabicPeriod"/>
            </a:pPr>
            <a:r>
              <a:rPr lang="en-US" dirty="0">
                <a:solidFill>
                  <a:schemeClr val="bg1"/>
                </a:solidFill>
              </a:rPr>
              <a:t>Unlock office door.</a:t>
            </a:r>
          </a:p>
          <a:p>
            <a:pPr marL="342900" indent="-342900">
              <a:buAutoNum type="arabicPeriod"/>
            </a:pPr>
            <a:r>
              <a:rPr lang="en-US" dirty="0">
                <a:solidFill>
                  <a:schemeClr val="bg1"/>
                </a:solidFill>
              </a:rPr>
              <a:t>Light shut down near main gate.</a:t>
            </a:r>
          </a:p>
          <a:p>
            <a:pPr marL="342900" indent="-342900">
              <a:buAutoNum type="arabicPeriod"/>
            </a:pPr>
            <a:r>
              <a:rPr lang="en-US" dirty="0">
                <a:solidFill>
                  <a:schemeClr val="bg1"/>
                </a:solidFill>
              </a:rPr>
              <a:t>Robot chasing.</a:t>
            </a:r>
          </a:p>
          <a:p>
            <a:pPr marL="342900" indent="-342900">
              <a:buAutoNum type="arabicPeriod"/>
            </a:pPr>
            <a:r>
              <a:rPr lang="en-US" dirty="0">
                <a:solidFill>
                  <a:schemeClr val="bg1"/>
                </a:solidFill>
              </a:rPr>
              <a:t>Meet the engineer corpse.</a:t>
            </a:r>
          </a:p>
          <a:p>
            <a:pPr marL="342900" indent="-342900">
              <a:buAutoNum type="arabicPeriod"/>
            </a:pPr>
            <a:r>
              <a:rPr lang="en-US" dirty="0">
                <a:solidFill>
                  <a:schemeClr val="bg1"/>
                </a:solidFill>
              </a:rPr>
              <a:t>Get the overwrite circuit. &amp; </a:t>
            </a:r>
          </a:p>
          <a:p>
            <a:r>
              <a:rPr lang="en-US" dirty="0">
                <a:solidFill>
                  <a:schemeClr val="bg1"/>
                </a:solidFill>
              </a:rPr>
              <a:t>      read the note from the engineer.</a:t>
            </a:r>
          </a:p>
          <a:p>
            <a:pPr marL="342900" indent="-342900">
              <a:buAutoNum type="arabicPeriod" startAt="7"/>
            </a:pPr>
            <a:r>
              <a:rPr lang="en-GB" dirty="0">
                <a:solidFill>
                  <a:schemeClr val="bg1"/>
                </a:solidFill>
              </a:rPr>
              <a:t>Overwrite the robot in its control         machine.</a:t>
            </a:r>
          </a:p>
          <a:p>
            <a:pPr marL="342900" indent="-342900">
              <a:buAutoNum type="arabicPeriod" startAt="7"/>
            </a:pPr>
            <a:r>
              <a:rPr lang="en-GB" dirty="0">
                <a:solidFill>
                  <a:schemeClr val="bg1"/>
                </a:solidFill>
              </a:rPr>
              <a:t>Get the key on the robot head.</a:t>
            </a:r>
          </a:p>
          <a:p>
            <a:pPr marL="342900" indent="-342900">
              <a:buAutoNum type="arabicPeriod" startAt="7"/>
            </a:pPr>
            <a:r>
              <a:rPr lang="en-GB" dirty="0">
                <a:solidFill>
                  <a:schemeClr val="bg1"/>
                </a:solidFill>
              </a:rPr>
              <a:t>Use the key on reboot power machine.</a:t>
            </a:r>
          </a:p>
          <a:p>
            <a:pPr marL="342900" indent="-342900">
              <a:buAutoNum type="arabicPeriod" startAt="7"/>
            </a:pPr>
            <a:r>
              <a:rPr lang="en-GB" dirty="0">
                <a:solidFill>
                  <a:schemeClr val="bg1"/>
                </a:solidFill>
              </a:rPr>
              <a:t> Reboot timer starts</a:t>
            </a:r>
          </a:p>
          <a:p>
            <a:pPr marL="342900" indent="-342900">
              <a:buAutoNum type="arabicPeriod" startAt="7"/>
            </a:pPr>
            <a:r>
              <a:rPr lang="en-GB" dirty="0">
                <a:solidFill>
                  <a:schemeClr val="bg1"/>
                </a:solidFill>
              </a:rPr>
              <a:t> Fire start to spread.</a:t>
            </a:r>
          </a:p>
          <a:p>
            <a:pPr marL="342900" indent="-342900">
              <a:buAutoNum type="arabicPeriod" startAt="7"/>
            </a:pPr>
            <a:r>
              <a:rPr lang="en-GB" dirty="0">
                <a:solidFill>
                  <a:schemeClr val="bg1"/>
                </a:solidFill>
              </a:rPr>
              <a:t> Escape from the fire to main gate.</a:t>
            </a:r>
          </a:p>
          <a:p>
            <a:pPr marL="342900" indent="-342900">
              <a:buAutoNum type="arabicPeriod" startAt="7"/>
            </a:pPr>
            <a:r>
              <a:rPr lang="en-GB" dirty="0">
                <a:solidFill>
                  <a:schemeClr val="bg1"/>
                </a:solidFill>
              </a:rPr>
              <a:t> Robot protect the reporter.</a:t>
            </a:r>
          </a:p>
          <a:p>
            <a:pPr marL="342900" indent="-342900">
              <a:buAutoNum type="arabicPeriod" startAt="7"/>
            </a:pPr>
            <a:r>
              <a:rPr lang="en-GB" dirty="0">
                <a:solidFill>
                  <a:schemeClr val="bg1"/>
                </a:solidFill>
              </a:rPr>
              <a:t> Reboot end &amp; the reporter escape through the main gate.</a:t>
            </a:r>
          </a:p>
        </p:txBody>
      </p:sp>
    </p:spTree>
    <p:extLst>
      <p:ext uri="{BB962C8B-B14F-4D97-AF65-F5344CB8AC3E}">
        <p14:creationId xmlns:p14="http://schemas.microsoft.com/office/powerpoint/2010/main" val="656148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F47533-7A92-4E39-9AC8-9585BDF6ABDB}"/>
              </a:ext>
            </a:extLst>
          </p:cNvPr>
          <p:cNvSpPr>
            <a:spLocks noGrp="1"/>
          </p:cNvSpPr>
          <p:nvPr>
            <p:ph type="title"/>
          </p:nvPr>
        </p:nvSpPr>
        <p:spPr/>
        <p:txBody>
          <a:bodyPr/>
          <a:lstStyle/>
          <a:p>
            <a:r>
              <a:rPr lang="en-US" dirty="0"/>
              <a:t>Game Genres</a:t>
            </a:r>
            <a:endParaRPr lang="en-GB" dirty="0"/>
          </a:p>
        </p:txBody>
      </p:sp>
      <p:sp>
        <p:nvSpPr>
          <p:cNvPr id="3" name="Slide Number Placeholder 2">
            <a:extLst>
              <a:ext uri="{FF2B5EF4-FFF2-40B4-BE49-F238E27FC236}">
                <a16:creationId xmlns:a16="http://schemas.microsoft.com/office/drawing/2014/main" xmlns="" id="{574D04CF-E409-4997-BF5E-B5CAF1C9FEE6}"/>
              </a:ext>
            </a:extLst>
          </p:cNvPr>
          <p:cNvSpPr>
            <a:spLocks noGrp="1"/>
          </p:cNvSpPr>
          <p:nvPr>
            <p:ph type="sldNum" sz="quarter" idx="12"/>
          </p:nvPr>
        </p:nvSpPr>
        <p:spPr/>
        <p:txBody>
          <a:bodyPr/>
          <a:lstStyle/>
          <a:p>
            <a:fld id="{C263D6C4-4840-40CC-AC84-17E24B3B7BDE}" type="slidenum">
              <a:rPr lang="en-US" noProof="0" smtClean="0"/>
              <a:pPr/>
              <a:t>7</a:t>
            </a:fld>
            <a:endParaRPr lang="en-US" noProof="0" dirty="0"/>
          </a:p>
        </p:txBody>
      </p:sp>
      <p:sp>
        <p:nvSpPr>
          <p:cNvPr id="4" name="Text Placeholder 3">
            <a:extLst>
              <a:ext uri="{FF2B5EF4-FFF2-40B4-BE49-F238E27FC236}">
                <a16:creationId xmlns:a16="http://schemas.microsoft.com/office/drawing/2014/main" xmlns="" id="{857CA7C6-BA4D-4DED-951A-CA507E73EB62}"/>
              </a:ext>
            </a:extLst>
          </p:cNvPr>
          <p:cNvSpPr>
            <a:spLocks noGrp="1"/>
          </p:cNvSpPr>
          <p:nvPr>
            <p:ph type="body" sz="quarter" idx="13"/>
          </p:nvPr>
        </p:nvSpPr>
        <p:spPr/>
        <p:txBody>
          <a:bodyPr/>
          <a:lstStyle/>
          <a:p>
            <a:r>
              <a:rPr lang="en-US" dirty="0"/>
              <a:t>Puzzle solving</a:t>
            </a:r>
          </a:p>
          <a:p>
            <a:r>
              <a:rPr lang="en-US" dirty="0"/>
              <a:t>Escaping</a:t>
            </a:r>
          </a:p>
          <a:p>
            <a:r>
              <a:rPr lang="en-GB" dirty="0"/>
              <a:t>Survival and horror</a:t>
            </a:r>
          </a:p>
        </p:txBody>
      </p:sp>
    </p:spTree>
    <p:extLst>
      <p:ext uri="{BB962C8B-B14F-4D97-AF65-F5344CB8AC3E}">
        <p14:creationId xmlns:p14="http://schemas.microsoft.com/office/powerpoint/2010/main" val="3292420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95ABDD-AE9F-4F79-B225-C4C182AB7ACF}"/>
              </a:ext>
            </a:extLst>
          </p:cNvPr>
          <p:cNvSpPr>
            <a:spLocks noGrp="1"/>
          </p:cNvSpPr>
          <p:nvPr>
            <p:ph type="title"/>
          </p:nvPr>
        </p:nvSpPr>
        <p:spPr/>
        <p:txBody>
          <a:bodyPr/>
          <a:lstStyle/>
          <a:p>
            <a:r>
              <a:rPr lang="en-US" dirty="0"/>
              <a:t>Gameplay Mechanics</a:t>
            </a:r>
            <a:endParaRPr lang="en-GB" dirty="0"/>
          </a:p>
        </p:txBody>
      </p:sp>
      <p:sp>
        <p:nvSpPr>
          <p:cNvPr id="3" name="Slide Number Placeholder 2">
            <a:extLst>
              <a:ext uri="{FF2B5EF4-FFF2-40B4-BE49-F238E27FC236}">
                <a16:creationId xmlns:a16="http://schemas.microsoft.com/office/drawing/2014/main" xmlns="" id="{4195350C-E7C9-4B7B-9310-D265D55101BE}"/>
              </a:ext>
            </a:extLst>
          </p:cNvPr>
          <p:cNvSpPr>
            <a:spLocks noGrp="1"/>
          </p:cNvSpPr>
          <p:nvPr>
            <p:ph type="sldNum" sz="quarter" idx="12"/>
          </p:nvPr>
        </p:nvSpPr>
        <p:spPr/>
        <p:txBody>
          <a:bodyPr/>
          <a:lstStyle/>
          <a:p>
            <a:fld id="{C263D6C4-4840-40CC-AC84-17E24B3B7BDE}" type="slidenum">
              <a:rPr lang="en-US" noProof="0" smtClean="0"/>
              <a:pPr/>
              <a:t>8</a:t>
            </a:fld>
            <a:endParaRPr lang="en-US" noProof="0" dirty="0"/>
          </a:p>
        </p:txBody>
      </p:sp>
      <p:sp>
        <p:nvSpPr>
          <p:cNvPr id="4" name="Text Placeholder 3">
            <a:extLst>
              <a:ext uri="{FF2B5EF4-FFF2-40B4-BE49-F238E27FC236}">
                <a16:creationId xmlns:a16="http://schemas.microsoft.com/office/drawing/2014/main" xmlns="" id="{BEA9ABC8-5CE3-4153-A795-6108B994FB56}"/>
              </a:ext>
            </a:extLst>
          </p:cNvPr>
          <p:cNvSpPr>
            <a:spLocks noGrp="1"/>
          </p:cNvSpPr>
          <p:nvPr>
            <p:ph type="body" sz="quarter" idx="13"/>
          </p:nvPr>
        </p:nvSpPr>
        <p:spPr/>
        <p:txBody>
          <a:bodyPr/>
          <a:lstStyle/>
          <a:p>
            <a:r>
              <a:rPr lang="en-US" dirty="0"/>
              <a:t>Search &amp; find – the battery, rooms, </a:t>
            </a:r>
            <a:r>
              <a:rPr lang="en-US" dirty="0" err="1"/>
              <a:t>etc</a:t>
            </a:r>
            <a:r>
              <a:rPr lang="en-US" dirty="0"/>
              <a:t>…</a:t>
            </a:r>
          </a:p>
          <a:p>
            <a:r>
              <a:rPr lang="en-US" dirty="0"/>
              <a:t> Puzzle solving, use the right combination to unlock door, note reading, </a:t>
            </a:r>
            <a:r>
              <a:rPr lang="en-US" dirty="0" err="1"/>
              <a:t>etc</a:t>
            </a:r>
            <a:r>
              <a:rPr lang="en-US" dirty="0"/>
              <a:t>…</a:t>
            </a:r>
          </a:p>
          <a:p>
            <a:r>
              <a:rPr lang="en-US" dirty="0"/>
              <a:t>Robot chasing, fire spreading, player escape, electrocuted and burned on touch.</a:t>
            </a:r>
          </a:p>
        </p:txBody>
      </p:sp>
    </p:spTree>
    <p:extLst>
      <p:ext uri="{BB962C8B-B14F-4D97-AF65-F5344CB8AC3E}">
        <p14:creationId xmlns:p14="http://schemas.microsoft.com/office/powerpoint/2010/main" val="3965201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2BE5BF-9922-45FB-8F3F-4446D40A051B}"/>
              </a:ext>
            </a:extLst>
          </p:cNvPr>
          <p:cNvSpPr>
            <a:spLocks noGrp="1"/>
          </p:cNvSpPr>
          <p:nvPr>
            <p:ph type="ctrTitle"/>
          </p:nvPr>
        </p:nvSpPr>
        <p:spPr>
          <a:xfrm>
            <a:off x="4082349" y="3014732"/>
            <a:ext cx="7902128" cy="1362716"/>
          </a:xfrm>
        </p:spPr>
        <p:txBody>
          <a:bodyPr/>
          <a:lstStyle/>
          <a:p>
            <a:r>
              <a:rPr lang="en-US" dirty="0"/>
              <a:t>Thanks for watching!</a:t>
            </a:r>
            <a:endParaRPr lang="en-GB" dirty="0"/>
          </a:p>
        </p:txBody>
      </p:sp>
    </p:spTree>
    <p:extLst>
      <p:ext uri="{BB962C8B-B14F-4D97-AF65-F5344CB8AC3E}">
        <p14:creationId xmlns:p14="http://schemas.microsoft.com/office/powerpoint/2010/main" val="429771863"/>
      </p:ext>
    </p:extLst>
  </p:cSld>
  <p:clrMapOvr>
    <a:masterClrMapping/>
  </p:clrMapOvr>
  <p:transition spd="slow">
    <p:wipe/>
  </p:transition>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2.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5757914-1161-4661-9696-421FD6935CD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688</TotalTime>
  <Words>307</Words>
  <Application>Microsoft Office PowerPoint</Application>
  <PresentationFormat>Ecrã Panorâmico</PresentationFormat>
  <Paragraphs>48</Paragraphs>
  <Slides>9</Slides>
  <Notes>0</Notes>
  <HiddenSlides>0</HiddenSlides>
  <MMClips>0</MMClips>
  <ScaleCrop>false</ScaleCrop>
  <HeadingPairs>
    <vt:vector size="4" baseType="variant">
      <vt:variant>
        <vt:lpstr>Tema</vt:lpstr>
      </vt:variant>
      <vt:variant>
        <vt:i4>1</vt:i4>
      </vt:variant>
      <vt:variant>
        <vt:lpstr>Títulos dos diapositivos</vt:lpstr>
      </vt:variant>
      <vt:variant>
        <vt:i4>9</vt:i4>
      </vt:variant>
    </vt:vector>
  </HeadingPairs>
  <TitlesOfParts>
    <vt:vector size="10" baseType="lpstr">
      <vt:lpstr>Office Theme</vt:lpstr>
      <vt:lpstr>The Last Capture</vt:lpstr>
      <vt:lpstr>Client – Web Summit</vt:lpstr>
      <vt:lpstr>I</vt:lpstr>
      <vt:lpstr>Story</vt:lpstr>
      <vt:lpstr>Map Sketch Idea 1 &amp; 2</vt:lpstr>
      <vt:lpstr>Map Sketch Idea 3 - final </vt:lpstr>
      <vt:lpstr>Game Genres</vt:lpstr>
      <vt:lpstr>Gameplay Mechanics</vt:lpstr>
      <vt:lpstr>Thanks for watching!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Zhang Leo</dc:creator>
  <cp:lastModifiedBy>Conta Microsoft</cp:lastModifiedBy>
  <cp:revision>15</cp:revision>
  <dcterms:created xsi:type="dcterms:W3CDTF">2021-10-19T12:36:38Z</dcterms:created>
  <dcterms:modified xsi:type="dcterms:W3CDTF">2021-12-02T10:22:20Z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